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3" r:id="rId15"/>
    <p:sldId id="269" r:id="rId16"/>
    <p:sldId id="270" r:id="rId17"/>
    <p:sldId id="272" r:id="rId18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31F32-9E26-450D-AC62-94D6681EF48E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30000-0454-447C-A490-451B6DC45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CFB7E-7A56-4370-80E9-8F01ECDCC806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3E296-43C3-4A89-8476-7CC06B77E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D3E94-B89D-4A6B-95D0-29A0BB3E59AB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4362A-16B1-4BC4-A6DD-3CF60057B4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685800"/>
            <a:ext cx="36957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685800"/>
            <a:ext cx="36957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10100" y="2705100"/>
            <a:ext cx="36957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248400" y="62087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DCCEE-3746-429C-884F-7D14856A97E0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762000" y="6208713"/>
            <a:ext cx="4873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620000" y="5688013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F46C1-C635-429B-B14C-617436A79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5FFED-CAB3-4E03-B3E3-DC986ACF59FE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B3924-70B8-4C71-A78A-E9550ACBE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61926-6711-4597-92E8-93B76B8DCE7A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AEC5D-BD17-461E-9F28-7E66995620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9C69E-B45A-43FD-A9E5-875EE70AB96A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80AA4-06DE-4700-88E9-CD38F7ACA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99B3F-4F63-4A57-91D9-70C70FA0908E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ADCAB-5934-4ECF-A232-5F78010B0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83797-05A7-422A-AA92-50B470D9E011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2121A-91B4-44FB-A263-1D5577502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6735B-B77B-4285-9578-CB0F2680588E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AEA4C-19D9-41E8-A9CA-DB45935BE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03B8B-A33E-4978-ACC2-0AB7E02FD1D0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3729E-167C-4531-B29B-29BAF366CD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A3729-028D-4179-88B1-FE2CD8A196BD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F2828-F711-4DD9-A271-54CAC7742F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274333-E098-47C0-A279-490D3F813477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16481C88-ED53-4D9A-8CE9-7A2CE95DA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1" r:id="rId2"/>
    <p:sldLayoutId id="2147483734" r:id="rId3"/>
    <p:sldLayoutId id="2147483730" r:id="rId4"/>
    <p:sldLayoutId id="2147483735" r:id="rId5"/>
    <p:sldLayoutId id="2147483729" r:id="rId6"/>
    <p:sldLayoutId id="2147483728" r:id="rId7"/>
    <p:sldLayoutId id="2147483736" r:id="rId8"/>
    <p:sldLayoutId id="2147483727" r:id="rId9"/>
    <p:sldLayoutId id="2147483726" r:id="rId10"/>
    <p:sldLayoutId id="2147483725" r:id="rId11"/>
    <p:sldLayoutId id="2147483732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konkurs.com.ru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рямоугольник 4"/>
          <p:cNvSpPr>
            <a:spLocks noChangeArrowheads="1"/>
          </p:cNvSpPr>
          <p:nvPr/>
        </p:nvSpPr>
        <p:spPr bwMode="auto">
          <a:xfrm>
            <a:off x="4881563" y="101600"/>
            <a:ext cx="39608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</a:rPr>
              <a:t>МБДОУ детский сад №8</a:t>
            </a:r>
          </a:p>
          <a:p>
            <a:r>
              <a:rPr lang="ru-RU" sz="2000">
                <a:latin typeface="Times New Roman" pitchFamily="18" charset="0"/>
              </a:rPr>
              <a:t>«Аленький цветочек»</a:t>
            </a:r>
          </a:p>
        </p:txBody>
      </p:sp>
      <p:sp>
        <p:nvSpPr>
          <p:cNvPr id="13314" name="Прямоугольник 6"/>
          <p:cNvSpPr>
            <a:spLocks noChangeArrowheads="1"/>
          </p:cNvSpPr>
          <p:nvPr/>
        </p:nvSpPr>
        <p:spPr bwMode="auto">
          <a:xfrm>
            <a:off x="6327775" y="5589588"/>
            <a:ext cx="27416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Выполнила: </a:t>
            </a:r>
          </a:p>
          <a:p>
            <a:r>
              <a:rPr lang="ru-RU">
                <a:latin typeface="Times New Roman" pitchFamily="18" charset="0"/>
              </a:rPr>
              <a:t>воспитатель Гуськова С.С</a:t>
            </a:r>
          </a:p>
        </p:txBody>
      </p:sp>
      <p:sp>
        <p:nvSpPr>
          <p:cNvPr id="13315" name="TextBox 7"/>
          <p:cNvSpPr txBox="1">
            <a:spLocks noChangeArrowheads="1"/>
          </p:cNvSpPr>
          <p:nvPr/>
        </p:nvSpPr>
        <p:spPr bwMode="auto">
          <a:xfrm>
            <a:off x="4176713" y="6519863"/>
            <a:ext cx="11668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</a:rPr>
              <a:t>2015г.</a:t>
            </a:r>
          </a:p>
        </p:txBody>
      </p:sp>
      <p:pic>
        <p:nvPicPr>
          <p:cNvPr id="13316" name="Picture 2" descr="D:\FolderY\Документs\Мама Света\Фотографии\P11909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630613"/>
            <a:ext cx="3925888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Прямоугольник 5"/>
          <p:cNvSpPr>
            <a:spLocks noChangeArrowheads="1"/>
          </p:cNvSpPr>
          <p:nvPr/>
        </p:nvSpPr>
        <p:spPr bwMode="auto">
          <a:xfrm>
            <a:off x="434769" y="979382"/>
            <a:ext cx="8262938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dirty="0">
                <a:latin typeface="Times New Roman" pitchFamily="18" charset="0"/>
              </a:rPr>
              <a:t>«Возможности песочной терапии</a:t>
            </a:r>
          </a:p>
          <a:p>
            <a:pPr algn="ctr"/>
            <a:r>
              <a:rPr lang="ru-RU" sz="4000" dirty="0">
                <a:latin typeface="Times New Roman" pitchFamily="18" charset="0"/>
              </a:rPr>
              <a:t>в работе по развитию связной речи</a:t>
            </a:r>
          </a:p>
          <a:p>
            <a:pPr algn="ctr"/>
            <a:r>
              <a:rPr lang="ru-RU" sz="4000" dirty="0">
                <a:latin typeface="Times New Roman" pitchFamily="18" charset="0"/>
              </a:rPr>
              <a:t>дошкольников»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 descr="D:\FolderY\Документs\Мама Света\Фотографии\P120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" y="514350"/>
            <a:ext cx="360045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 rot="10800000">
            <a:off x="5094288" y="1123950"/>
            <a:ext cx="3706812" cy="424815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573313" y="1520825"/>
            <a:ext cx="2879725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u="sng" dirty="0">
                <a:latin typeface="Times New Roman" pitchFamily="18" charset="0"/>
              </a:rPr>
              <a:t>Заключительный:</a:t>
            </a:r>
          </a:p>
          <a:p>
            <a:pPr>
              <a:buFont typeface="Times New Roman" pitchFamily="18" charset="0"/>
              <a:buChar char="―"/>
            </a:pPr>
            <a:r>
              <a:rPr lang="ru-RU" dirty="0">
                <a:latin typeface="Times New Roman" pitchFamily="18" charset="0"/>
              </a:rPr>
              <a:t>организация и проведение  мониторинга;</a:t>
            </a:r>
          </a:p>
          <a:p>
            <a:pPr>
              <a:buFont typeface="Times New Roman" pitchFamily="18" charset="0"/>
              <a:buChar char="―"/>
            </a:pPr>
            <a:r>
              <a:rPr lang="ru-RU" dirty="0">
                <a:latin typeface="Times New Roman" pitchFamily="18" charset="0"/>
              </a:rPr>
              <a:t>презентация (итоговое совместное мероприятие с родителями и педагогами</a:t>
            </a:r>
            <a:r>
              <a:rPr lang="ru-RU" dirty="0" smtClean="0">
                <a:latin typeface="Times New Roman" pitchFamily="18" charset="0"/>
              </a:rPr>
              <a:t>);</a:t>
            </a:r>
            <a:endParaRPr lang="ru-RU" dirty="0">
              <a:latin typeface="Times New Roman" pitchFamily="18" charset="0"/>
            </a:endParaRPr>
          </a:p>
          <a:p>
            <a:pPr>
              <a:buFont typeface="Times New Roman" pitchFamily="18" charset="0"/>
              <a:buChar char="―"/>
            </a:pPr>
            <a:r>
              <a:rPr lang="ru-RU" dirty="0">
                <a:latin typeface="Times New Roman" pitchFamily="18" charset="0"/>
              </a:rPr>
              <a:t>проведение итогового мероприятия с детьми «Праздник Солнышка</a:t>
            </a:r>
            <a:r>
              <a:rPr lang="ru-RU" dirty="0" smtClean="0">
                <a:latin typeface="Times New Roman" pitchFamily="18" charset="0"/>
              </a:rPr>
              <a:t>».</a:t>
            </a:r>
            <a:endParaRPr lang="ru-RU" dirty="0">
              <a:latin typeface="Times New Roman" pitchFamily="18" charset="0"/>
            </a:endParaRPr>
          </a:p>
        </p:txBody>
      </p:sp>
      <p:pic>
        <p:nvPicPr>
          <p:cNvPr id="22532" name="Picture 2" descr="D:\FolderY\Документs\Мама Света\Фотографии\P1200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" y="3644900"/>
            <a:ext cx="360045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684213" y="260648"/>
            <a:ext cx="76327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</a:rPr>
              <a:t>Диапазон личного вклада воспитателя в развитии дошкольного образования и степень его новизны. </a:t>
            </a: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5553075" y="2265363"/>
            <a:ext cx="3313113" cy="114458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</a:rPr>
              <a:t>Участие в с педсоветах (предоставление опыта работы)</a:t>
            </a:r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5724525" y="4787900"/>
            <a:ext cx="2808288" cy="100647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</a:rPr>
              <a:t>Участие в конкурсных мероприятиях</a:t>
            </a:r>
            <a:endParaRPr lang="ru-RU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005138" y="3578225"/>
            <a:ext cx="2878137" cy="103346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</a:rPr>
              <a:t> Для педагогов показ РОД 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339725" y="2578100"/>
            <a:ext cx="2808288" cy="8747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</a:rPr>
              <a:t>Самообразование </a:t>
            </a:r>
            <a:endParaRPr lang="ru-RU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52425" y="4845050"/>
            <a:ext cx="2808288" cy="9493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</a:rPr>
              <a:t>Сотрудничество с родителями </a:t>
            </a:r>
            <a:endParaRPr lang="ru-RU" dirty="0"/>
          </a:p>
        </p:txBody>
      </p:sp>
      <p:sp>
        <p:nvSpPr>
          <p:cNvPr id="8" name="Круглая лента лицом вверх 7"/>
          <p:cNvSpPr/>
          <p:nvPr/>
        </p:nvSpPr>
        <p:spPr>
          <a:xfrm>
            <a:off x="2411413" y="1335088"/>
            <a:ext cx="4065587" cy="758825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</a:rPr>
              <a:t>Кружковая работа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 txBox="1">
            <a:spLocks noChangeArrowheads="1"/>
          </p:cNvSpPr>
          <p:nvPr/>
        </p:nvSpPr>
        <p:spPr bwMode="auto">
          <a:xfrm>
            <a:off x="755650" y="400050"/>
            <a:ext cx="810101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</a:rPr>
              <a:t>Результативность профессиональной педагогической деятельности и достигнутые эффекты</a:t>
            </a:r>
            <a:r>
              <a:rPr lang="ru-RU" sz="2400" b="1" dirty="0" smtClean="0">
                <a:latin typeface="Times New Roman" pitchFamily="18" charset="0"/>
              </a:rPr>
              <a:t>.</a:t>
            </a:r>
          </a:p>
          <a:p>
            <a:pPr algn="ctr"/>
            <a:endParaRPr lang="ru-RU" sz="2400" b="1" dirty="0" smtClean="0">
              <a:latin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</a:rPr>
              <a:t>Показатели развития связной речи детей на начало года</a:t>
            </a:r>
            <a:endParaRPr lang="ru-RU" b="1" dirty="0">
              <a:latin typeface="Times New Roman" pitchFamily="18" charset="0"/>
            </a:endParaRPr>
          </a:p>
        </p:txBody>
      </p:sp>
      <p:graphicFrame>
        <p:nvGraphicFramePr>
          <p:cNvPr id="24578" name="Диаграмма 5"/>
          <p:cNvGraphicFramePr>
            <a:graphicFrameLocks/>
          </p:cNvGraphicFramePr>
          <p:nvPr/>
        </p:nvGraphicFramePr>
        <p:xfrm>
          <a:off x="395288" y="1628775"/>
          <a:ext cx="8424862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r:id="rId3" imgW="5590517" imgH="3304318" progId="Excel.Chart.8">
                  <p:embed/>
                </p:oleObj>
              </mc:Choice>
              <mc:Fallback>
                <p:oleObj r:id="rId3" imgW="5590517" imgH="3304318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628775"/>
                        <a:ext cx="8424862" cy="475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9" name="Rectangle 1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6864" cy="576064"/>
          </a:xfrm>
        </p:spPr>
        <p:txBody>
          <a:bodyPr/>
          <a:lstStyle/>
          <a:p>
            <a:r>
              <a:rPr lang="ru-RU" sz="2400" b="1" dirty="0" smtClean="0">
                <a:latin typeface="+mn-lt"/>
              </a:rPr>
              <a:t>Промежуточные показатели развития связной речи</a:t>
            </a:r>
          </a:p>
        </p:txBody>
      </p:sp>
      <p:sp>
        <p:nvSpPr>
          <p:cNvPr id="37901" name="Rectangle 13"/>
          <p:cNvSpPr>
            <a:spLocks noGrp="1" noChangeArrowheads="1"/>
          </p:cNvSpPr>
          <p:nvPr>
            <p:ph sz="quarter" idx="3"/>
          </p:nvPr>
        </p:nvSpPr>
        <p:spPr>
          <a:xfrm flipV="1">
            <a:off x="4610100" y="4571999"/>
            <a:ext cx="177924" cy="45719"/>
          </a:xfrm>
        </p:spPr>
        <p:txBody>
          <a:bodyPr/>
          <a:lstStyle/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</p:txBody>
      </p:sp>
      <p:pic>
        <p:nvPicPr>
          <p:cNvPr id="37907" name="Picture 19" descr="Рисунок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560" y="1484784"/>
            <a:ext cx="7272733" cy="47175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179512" y="548680"/>
            <a:ext cx="4104456" cy="432048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179" y="1268760"/>
            <a:ext cx="3081122" cy="3672408"/>
          </a:xfrm>
        </p:spPr>
        <p:txBody>
          <a:bodyPr/>
          <a:lstStyle/>
          <a:p>
            <a:r>
              <a:rPr lang="ru-RU" sz="1800" u="sng" dirty="0" smtClean="0">
                <a:latin typeface="+mn-lt"/>
              </a:rPr>
              <a:t>Достигнутые </a:t>
            </a:r>
            <a:r>
              <a:rPr lang="ru-RU" sz="1800" u="sng" dirty="0">
                <a:latin typeface="+mn-lt"/>
              </a:rPr>
              <a:t>эффекты:</a:t>
            </a:r>
            <a:br>
              <a:rPr lang="ru-RU" sz="1800" u="sng" dirty="0">
                <a:latin typeface="+mn-lt"/>
              </a:rPr>
            </a:br>
            <a:r>
              <a:rPr lang="ru-RU" sz="1800" dirty="0">
                <a:latin typeface="+mn-lt"/>
              </a:rPr>
              <a:t>1. В процессе игровой деятельности с песком у детей сформированы умения отвечать на простейшие и более сложные вопросы.</a:t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>2. Дети во время игр с песком повторяют несложные фразы и включаются в осмысленную игровую деятельность.</a:t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>3.  Сформировано умение слушать небольшие </a:t>
            </a:r>
            <a:r>
              <a:rPr lang="ru-RU" sz="1800" dirty="0" smtClean="0">
                <a:latin typeface="+mn-lt"/>
              </a:rPr>
              <a:t>рассказы</a:t>
            </a: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endParaRPr lang="ru-RU" sz="1800" dirty="0">
              <a:latin typeface="+mn-lt"/>
            </a:endParaRPr>
          </a:p>
        </p:txBody>
      </p:sp>
      <p:pic>
        <p:nvPicPr>
          <p:cNvPr id="38914" name="Picture 2" descr="D:\FolderY\Документs\Мама Света\Фотографии\P1200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44823"/>
            <a:ext cx="4824536" cy="361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07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684213" y="333375"/>
            <a:ext cx="81724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</a:rPr>
              <a:t>Транслируемость практических достижений профессиональной деятельность воспитателя.</a:t>
            </a: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657225" y="1814513"/>
            <a:ext cx="6197600" cy="103663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Консультации, семинары-практикумы  педагогам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881313" y="3573463"/>
            <a:ext cx="5975350" cy="165576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000" b="1" dirty="0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Сетевые педагогические сообщества: 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публикации на сайте ДОУ</a:t>
            </a:r>
            <a:r>
              <a:rPr lang="en-US" sz="2000" dirty="0">
                <a:solidFill>
                  <a:srgbClr val="000000"/>
                </a:solidFill>
              </a:rPr>
              <a:t>,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в конкурсах педагогического мастерства на </a:t>
            </a:r>
            <a:r>
              <a:rPr lang="ru-RU" dirty="0">
                <a:hlinkClick r:id="rId2"/>
              </a:rPr>
              <a:t>http://konkurs.com.ru</a:t>
            </a:r>
            <a:endParaRPr lang="ru-RU" dirty="0"/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17475" y="765175"/>
            <a:ext cx="8929688" cy="540067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421063" y="404813"/>
            <a:ext cx="3743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Литература.</a:t>
            </a: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766763" y="1700808"/>
            <a:ext cx="8280400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</a:rPr>
              <a:t>1.Лебедева Л.В., </a:t>
            </a:r>
            <a:r>
              <a:rPr lang="ru-RU" sz="2000" dirty="0" err="1">
                <a:latin typeface="Times New Roman" pitchFamily="18" charset="0"/>
              </a:rPr>
              <a:t>Антохина</a:t>
            </a:r>
            <a:r>
              <a:rPr lang="ru-RU" sz="2000" dirty="0">
                <a:latin typeface="Times New Roman" pitchFamily="18" charset="0"/>
              </a:rPr>
              <a:t> Н.В., Познавательно-речевое развитие дошкольников в игровой деятельности с песком – М.: 2014. – 80с.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</a:rPr>
              <a:t>2.  В.В. </a:t>
            </a:r>
            <a:r>
              <a:rPr lang="ru-RU" sz="2000" dirty="0" err="1">
                <a:latin typeface="Times New Roman" pitchFamily="18" charset="0"/>
              </a:rPr>
              <a:t>Гербова</a:t>
            </a:r>
            <a:r>
              <a:rPr lang="ru-RU" sz="2000" dirty="0">
                <a:latin typeface="Times New Roman" pitchFamily="18" charset="0"/>
              </a:rPr>
              <a:t> «Развитие речи в детском саду» - М.:2007г. – 60с.</a:t>
            </a:r>
            <a:endParaRPr lang="ru-RU" sz="2000" b="1" dirty="0">
              <a:latin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</a:rPr>
              <a:t>3. Зинкевич-</a:t>
            </a:r>
            <a:r>
              <a:rPr lang="ru-RU" sz="2000" dirty="0" err="1">
                <a:latin typeface="Times New Roman" pitchFamily="18" charset="0"/>
              </a:rPr>
              <a:t>Евстегнеева</a:t>
            </a:r>
            <a:r>
              <a:rPr lang="ru-RU" sz="2000" dirty="0">
                <a:latin typeface="Times New Roman" pitchFamily="18" charset="0"/>
              </a:rPr>
              <a:t>, Грабенко Т.М. Чудеса на песке. Практикум по песочной терапии. СПб.: Речь, 2010. - 340 с.</a:t>
            </a:r>
            <a:endParaRPr lang="ru-RU" sz="2000" b="1" dirty="0">
              <a:latin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</a:rPr>
              <a:t>4. </a:t>
            </a:r>
            <a:r>
              <a:rPr lang="ru-RU" sz="2000" dirty="0">
                <a:latin typeface="Times New Roman" pitchFamily="18" charset="0"/>
              </a:rPr>
              <a:t>Интернет-ресурсы. Материал из Википедии — свободной энциклопедии. Песочная терапия  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руглая лента лицом вверх 2"/>
          <p:cNvSpPr/>
          <p:nvPr/>
        </p:nvSpPr>
        <p:spPr>
          <a:xfrm>
            <a:off x="29279" y="1525183"/>
            <a:ext cx="9001000" cy="3096344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339752" y="2301128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n-lt"/>
              </a:rPr>
              <a:t>Спасибо за внимание!</a:t>
            </a:r>
            <a:endParaRPr lang="ru-RU" sz="3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-7938" y="1268413"/>
            <a:ext cx="6335713" cy="486251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755650" y="2133600"/>
            <a:ext cx="496847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</a:rPr>
              <a:t>Ф.И.О.: Гуськова Светлана Сергеевна</a:t>
            </a:r>
          </a:p>
          <a:p>
            <a:r>
              <a:rPr lang="ru-RU" dirty="0">
                <a:latin typeface="Times New Roman" pitchFamily="18" charset="0"/>
              </a:rPr>
              <a:t>Место работы: МБДОУ детский сад №8 </a:t>
            </a:r>
          </a:p>
          <a:p>
            <a:r>
              <a:rPr lang="ru-RU" dirty="0">
                <a:latin typeface="Times New Roman" pitchFamily="18" charset="0"/>
              </a:rPr>
              <a:t>                                           «Аленький цветочек»</a:t>
            </a:r>
          </a:p>
          <a:p>
            <a:r>
              <a:rPr lang="ru-RU" dirty="0">
                <a:latin typeface="Times New Roman" pitchFamily="18" charset="0"/>
              </a:rPr>
              <a:t>Должность: воспитатель</a:t>
            </a:r>
          </a:p>
          <a:p>
            <a:r>
              <a:rPr lang="ru-RU" dirty="0">
                <a:latin typeface="Times New Roman" pitchFamily="18" charset="0"/>
              </a:rPr>
              <a:t>Образование: окончила Муромский </a:t>
            </a:r>
          </a:p>
          <a:p>
            <a:r>
              <a:rPr lang="ru-RU" dirty="0">
                <a:latin typeface="Times New Roman" pitchFamily="18" charset="0"/>
              </a:rPr>
              <a:t>                                      педагогический колледж </a:t>
            </a:r>
          </a:p>
          <a:p>
            <a:r>
              <a:rPr lang="ru-RU" dirty="0">
                <a:latin typeface="Times New Roman" pitchFamily="18" charset="0"/>
              </a:rPr>
              <a:t>Педагогический стаж: 6 лет. </a:t>
            </a:r>
          </a:p>
          <a:p>
            <a:r>
              <a:rPr lang="ru-RU" dirty="0">
                <a:latin typeface="Times New Roman" pitchFamily="18" charset="0"/>
              </a:rPr>
              <a:t>Девиз:   «Каждый ребенок получит здесь ласку, </a:t>
            </a:r>
          </a:p>
          <a:p>
            <a:r>
              <a:rPr lang="ru-RU" dirty="0">
                <a:latin typeface="Times New Roman" pitchFamily="18" charset="0"/>
              </a:rPr>
              <a:t>                Каждого встретят тепло и уют. </a:t>
            </a:r>
          </a:p>
          <a:p>
            <a:r>
              <a:rPr lang="ru-RU" dirty="0">
                <a:latin typeface="Times New Roman" pitchFamily="18" charset="0"/>
              </a:rPr>
              <a:t>                Каждую девочку, каждого мальчика,</a:t>
            </a:r>
          </a:p>
          <a:p>
            <a:r>
              <a:rPr lang="ru-RU" dirty="0">
                <a:latin typeface="Times New Roman" pitchFamily="18" charset="0"/>
              </a:rPr>
              <a:t>                Здесь уважают, любят и ждут!»</a:t>
            </a:r>
          </a:p>
          <a:p>
            <a:r>
              <a:rPr lang="ru-RU" dirty="0">
                <a:latin typeface="Times New Roman" pitchFamily="18" charset="0"/>
              </a:rPr>
              <a:t>Кредо: «Все, что знаю и умею, отдаю детям».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2771775" y="430213"/>
            <a:ext cx="3600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</a:rPr>
              <a:t>Визитная карточка</a:t>
            </a:r>
          </a:p>
        </p:txBody>
      </p:sp>
      <p:pic>
        <p:nvPicPr>
          <p:cNvPr id="14340" name="Picture 2" descr="D:\FolderY\Фотографии\2014\Photoshop\Relative\DSCF5458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1916113"/>
            <a:ext cx="2700337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Прямая со стрелкой 24"/>
          <p:cNvCxnSpPr/>
          <p:nvPr/>
        </p:nvCxnSpPr>
        <p:spPr>
          <a:xfrm flipH="1">
            <a:off x="6880225" y="2293938"/>
            <a:ext cx="296863" cy="1395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7013" y="1376363"/>
            <a:ext cx="3168650" cy="9223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Знакомство с научным исследованием педагогов, психологов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768350" y="2419350"/>
            <a:ext cx="107950" cy="630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735263" y="2405063"/>
            <a:ext cx="73025" cy="615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84150" y="3076575"/>
            <a:ext cx="1393825" cy="4079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К.Г. Юнг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278063" y="3033713"/>
            <a:ext cx="10604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Д.Калф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35538" y="1244600"/>
            <a:ext cx="3322637" cy="9223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Изучение авторских программ и новых методических разработок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4946650" y="2270125"/>
            <a:ext cx="107950" cy="631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4208463" y="3017838"/>
            <a:ext cx="17716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Н.А. Сакович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476875" y="2611438"/>
            <a:ext cx="2286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Ю.С. Шиманович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941888" y="3651250"/>
            <a:ext cx="33559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Т.Д.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Зинкевич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-Евстигнеева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173913" y="3108325"/>
            <a:ext cx="18542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Т.М. Грабенко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6324600" y="2220913"/>
            <a:ext cx="93663" cy="41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8089900" y="2270125"/>
            <a:ext cx="112713" cy="812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592763" y="4457700"/>
            <a:ext cx="3168650" cy="368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Публикации на сайте ОУ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3850" y="3689350"/>
            <a:ext cx="3168650" cy="647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Взаимодействие ОУ с родителями</a:t>
            </a:r>
          </a:p>
        </p:txBody>
      </p:sp>
      <p:sp>
        <p:nvSpPr>
          <p:cNvPr id="15377" name="TextBox 32"/>
          <p:cNvSpPr txBox="1">
            <a:spLocks noChangeArrowheads="1"/>
          </p:cNvSpPr>
          <p:nvPr/>
        </p:nvSpPr>
        <p:spPr bwMode="auto">
          <a:xfrm>
            <a:off x="179388" y="260350"/>
            <a:ext cx="84693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Условия формирования личного вклада воспитателя в развитие дошкольного образования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20925" y="5013325"/>
            <a:ext cx="3168650" cy="923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Построение современной предметно-развивающей среды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2"/>
          <p:cNvSpPr txBox="1">
            <a:spLocks noChangeArrowheads="1"/>
          </p:cNvSpPr>
          <p:nvPr/>
        </p:nvSpPr>
        <p:spPr bwMode="auto">
          <a:xfrm>
            <a:off x="2411413" y="889000"/>
            <a:ext cx="4321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</a:rPr>
              <a:t>Актуальность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647700" y="1412875"/>
            <a:ext cx="7848600" cy="42021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1187450" y="2344738"/>
            <a:ext cx="72009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+mn-lt"/>
              </a:rPr>
              <a:t>     Наблюдения </a:t>
            </a:r>
            <a:r>
              <a:rPr lang="ru-RU" dirty="0">
                <a:latin typeface="+mn-lt"/>
              </a:rPr>
              <a:t>показывают, что у многих детей не развита именно связная речь, поэтому проблема развития речи является одной из актуальных </a:t>
            </a:r>
            <a:r>
              <a:rPr lang="ru-RU" dirty="0" smtClean="0">
                <a:latin typeface="+mn-lt"/>
              </a:rPr>
              <a:t>задач </a:t>
            </a:r>
            <a:r>
              <a:rPr lang="ru-RU" dirty="0">
                <a:latin typeface="+mn-lt"/>
              </a:rPr>
              <a:t>воспитателя, вовремя обратить внимание на речевое развитие ребенка. Для эффективного   развития связной речи детей я использую такую форму работы как игры с песком. </a:t>
            </a:r>
          </a:p>
          <a:p>
            <a:pPr algn="just"/>
            <a:r>
              <a:rPr lang="ru-RU" dirty="0">
                <a:latin typeface="+mn-lt"/>
              </a:rPr>
              <a:t>     Игры с песком важны для любого ребенка. Это то, чем ребенок любит заниматься, то, чего не боится</a:t>
            </a:r>
            <a:r>
              <a:rPr lang="ru-RU" dirty="0" smtClean="0">
                <a:latin typeface="+mn-lt"/>
              </a:rPr>
              <a:t>. Они </a:t>
            </a:r>
            <a:r>
              <a:rPr lang="ru-RU" dirty="0">
                <a:latin typeface="+mn-lt"/>
              </a:rPr>
              <a:t>обладают неограниченными возможностями и способствуют развитию связной речи детей.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130175" y="323850"/>
            <a:ext cx="88566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</a:rPr>
              <a:t>Теоретическое обоснование личного вклада воспитателя в развитии дошкольного образования.</a:t>
            </a:r>
          </a:p>
        </p:txBody>
      </p:sp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395288" y="1363663"/>
            <a:ext cx="7705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912813"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процессе работы над темой мной были использованы педагогические теории и концепции:</a:t>
            </a:r>
          </a:p>
          <a:p>
            <a:pPr algn="just" defTabSz="912813" eaLnBrk="0" hangingPunct="0"/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912813" eaLnBrk="0" hangingPunct="0"/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411" name="Группа 11"/>
          <p:cNvGrpSpPr>
            <a:grpSpLocks/>
          </p:cNvGrpSpPr>
          <p:nvPr/>
        </p:nvGrpSpPr>
        <p:grpSpPr bwMode="auto">
          <a:xfrm>
            <a:off x="168275" y="2420938"/>
            <a:ext cx="3240088" cy="1436687"/>
            <a:chOff x="168076" y="2420887"/>
            <a:chExt cx="3240360" cy="143613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68076" y="2420887"/>
              <a:ext cx="3240360" cy="14361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4778" y="2538316"/>
              <a:ext cx="3073658" cy="120127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+mn-lt"/>
                  <a:cs typeface="+mn-cs"/>
                </a:rPr>
                <a:t>Отечественных психологов: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ru-RU" dirty="0" err="1">
                  <a:latin typeface="+mn-lt"/>
                  <a:cs typeface="+mn-cs"/>
                </a:rPr>
                <a:t>А.А.Леонтьева</a:t>
              </a:r>
              <a:r>
                <a:rPr lang="ru-RU" dirty="0">
                  <a:latin typeface="+mn-lt"/>
                  <a:cs typeface="+mn-cs"/>
                </a:rPr>
                <a:t>,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ru-RU" dirty="0" err="1">
                  <a:latin typeface="+mn-lt"/>
                  <a:cs typeface="+mn-cs"/>
                </a:rPr>
                <a:t>А.Н.Гвоздева</a:t>
              </a:r>
              <a:r>
                <a:rPr lang="ru-RU" dirty="0">
                  <a:latin typeface="+mn-lt"/>
                  <a:cs typeface="+mn-cs"/>
                </a:rPr>
                <a:t>,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ru-RU" dirty="0">
                  <a:latin typeface="+mn-lt"/>
                  <a:cs typeface="+mn-cs"/>
                </a:rPr>
                <a:t>А.М. </a:t>
              </a:r>
              <a:r>
                <a:rPr lang="ru-RU" dirty="0" err="1">
                  <a:latin typeface="+mn-lt"/>
                  <a:cs typeface="+mn-cs"/>
                </a:rPr>
                <a:t>Шахнаровича</a:t>
              </a:r>
              <a:endParaRPr lang="ru-RU" dirty="0">
                <a:latin typeface="+mn-lt"/>
                <a:cs typeface="+mn-cs"/>
              </a:endParaRPr>
            </a:p>
          </p:txBody>
        </p:sp>
      </p:grpSp>
      <p:grpSp>
        <p:nvGrpSpPr>
          <p:cNvPr id="17412" name="Группа 12"/>
          <p:cNvGrpSpPr>
            <a:grpSpLocks/>
          </p:cNvGrpSpPr>
          <p:nvPr/>
        </p:nvGrpSpPr>
        <p:grpSpPr bwMode="auto">
          <a:xfrm>
            <a:off x="4557713" y="2133600"/>
            <a:ext cx="4335462" cy="1860550"/>
            <a:chOff x="4558283" y="2132856"/>
            <a:chExt cx="4334197" cy="1861517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558283" y="2132856"/>
              <a:ext cx="4334197" cy="186151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85246" y="2188448"/>
              <a:ext cx="3961244" cy="17535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+mn-lt"/>
                  <a:cs typeface="+mn-cs"/>
                </a:rPr>
                <a:t>Принципы построения развивающей среды  А. В. Петровского,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+mn-lt"/>
                  <a:cs typeface="+mn-cs"/>
                </a:rPr>
                <a:t>В. А. Сухомлинского: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Times New Roman" pitchFamily="18" charset="0"/>
                <a:buChar char="―"/>
                <a:defRPr/>
              </a:pPr>
              <a:r>
                <a:rPr lang="ru-RU" dirty="0">
                  <a:latin typeface="+mn-lt"/>
                  <a:cs typeface="+mn-cs"/>
                </a:rPr>
                <a:t>ребенок берет информацию из окружающей среды;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Times New Roman" pitchFamily="18" charset="0"/>
                <a:buChar char="―"/>
                <a:defRPr/>
              </a:pPr>
              <a:r>
                <a:rPr lang="ru-RU" dirty="0">
                  <a:latin typeface="+mn-lt"/>
                  <a:cs typeface="+mn-cs"/>
                </a:rPr>
                <a:t>ум ребенка на кончиках пальцев</a:t>
              </a:r>
            </a:p>
          </p:txBody>
        </p:sp>
      </p:grpSp>
      <p:grpSp>
        <p:nvGrpSpPr>
          <p:cNvPr id="17413" name="Группа 13"/>
          <p:cNvGrpSpPr>
            <a:grpSpLocks/>
          </p:cNvGrpSpPr>
          <p:nvPr/>
        </p:nvGrpSpPr>
        <p:grpSpPr bwMode="auto">
          <a:xfrm>
            <a:off x="1787525" y="4203700"/>
            <a:ext cx="3802063" cy="1800225"/>
            <a:chOff x="1932354" y="4149080"/>
            <a:chExt cx="3800877" cy="18002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932354" y="4149080"/>
              <a:ext cx="3800877" cy="18002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41858" y="4311003"/>
              <a:ext cx="3639002" cy="14763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+mn-lt"/>
                  <a:cs typeface="+mn-cs"/>
                </a:rPr>
                <a:t>Теория А.С. Выготского: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Times New Roman" pitchFamily="18" charset="0"/>
                <a:buChar char="―"/>
                <a:defRPr/>
              </a:pPr>
              <a:r>
                <a:rPr lang="ru-RU" dirty="0">
                  <a:latin typeface="+mn-lt"/>
                  <a:cs typeface="+mn-cs"/>
                </a:rPr>
                <a:t>обучение в развитии;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Times New Roman" pitchFamily="18" charset="0"/>
                <a:buChar char="―"/>
                <a:defRPr/>
              </a:pPr>
              <a:r>
                <a:rPr lang="ru-RU" dirty="0">
                  <a:latin typeface="+mn-lt"/>
                  <a:cs typeface="+mn-cs"/>
                </a:rPr>
                <a:t>ребенок дошкольник мыслит, когда видит,  развивается, когда действует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85738" y="623888"/>
            <a:ext cx="8747125" cy="18002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1547813" y="357188"/>
            <a:ext cx="6642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Цель и задачи педагогической деятельности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584200" y="1063625"/>
            <a:ext cx="76485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</a:rPr>
              <a:t>Цель.</a:t>
            </a:r>
          </a:p>
          <a:p>
            <a:r>
              <a:rPr lang="ru-RU" dirty="0">
                <a:latin typeface="Times New Roman" pitchFamily="18" charset="0"/>
              </a:rPr>
              <a:t>Развивать  связную речь детей в процессе игровой деятельности с песком.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85738" y="2708920"/>
            <a:ext cx="8518723" cy="331276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7" name="TextBox 3"/>
          <p:cNvSpPr txBox="1">
            <a:spLocks noChangeArrowheads="1"/>
          </p:cNvSpPr>
          <p:nvPr/>
        </p:nvSpPr>
        <p:spPr bwMode="auto">
          <a:xfrm>
            <a:off x="795337" y="3436362"/>
            <a:ext cx="834866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+mn-lt"/>
              </a:rPr>
              <a:t>Задачи.</a:t>
            </a:r>
          </a:p>
          <a:p>
            <a:r>
              <a:rPr lang="ru-RU" dirty="0">
                <a:latin typeface="+mn-lt"/>
              </a:rPr>
              <a:t> -формирование умения отвечать на простейшие и более сложные вопросы;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-поощрение попыток детей по собственной инициативе или по просьбе воспитателя рассказать об  увиденном;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- во время игр с песком формирование умения повторять несложные фразы;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-формирование умения слушать небольшие рассказы. </a:t>
            </a:r>
          </a:p>
          <a:p>
            <a:r>
              <a:rPr lang="ru-RU" dirty="0">
                <a:latin typeface="Times New Roman" pitchFamily="18" charset="0"/>
              </a:rPr>
              <a:t> </a:t>
            </a:r>
          </a:p>
          <a:p>
            <a:r>
              <a:rPr lang="ru-RU" dirty="0">
                <a:latin typeface="Times New Roman" pitchFamily="18" charset="0"/>
              </a:rPr>
              <a:t> </a:t>
            </a:r>
          </a:p>
          <a:p>
            <a:r>
              <a:rPr lang="ru-RU" dirty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2484438" y="333375"/>
            <a:ext cx="5111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Ведущая педагогическая идея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95288" y="814388"/>
            <a:ext cx="8205787" cy="20383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787400" y="1371600"/>
            <a:ext cx="77057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 Формировать  развитие связной речи через нетрадиционные методы  в сотрудничестве всех участников образовательных отношений (педагоги, воспитанники и родители).</a:t>
            </a:r>
          </a:p>
        </p:txBody>
      </p:sp>
      <p:pic>
        <p:nvPicPr>
          <p:cNvPr id="19460" name="Picture 2" descr="D:\FolderY\Документs\Мама Света\Фотографии\P1200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3288" y="3114675"/>
            <a:ext cx="3887787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D:\FolderY\Документs\Мама Света\Фотографии\P11909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3" y="3114675"/>
            <a:ext cx="38163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>
            <a:spLocks noChangeArrowheads="1"/>
          </p:cNvSpPr>
          <p:nvPr/>
        </p:nvSpPr>
        <p:spPr bwMode="auto">
          <a:xfrm>
            <a:off x="25400" y="468313"/>
            <a:ext cx="87852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</a:rPr>
              <a:t>Деятельностный аспект личного вклада воспитателя в развитии образования.</a:t>
            </a: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57150" y="1697038"/>
            <a:ext cx="3529013" cy="374491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25463" y="2276872"/>
            <a:ext cx="2592387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u="sng" dirty="0">
                <a:latin typeface="Times New Roman" pitchFamily="18" charset="0"/>
              </a:rPr>
              <a:t>Аналитический:</a:t>
            </a:r>
            <a:r>
              <a:rPr lang="ru-RU" dirty="0">
                <a:latin typeface="Times New Roman" pitchFamily="18" charset="0"/>
              </a:rPr>
              <a:t> </a:t>
            </a:r>
          </a:p>
          <a:p>
            <a:pPr>
              <a:buFont typeface="Times New Roman" pitchFamily="18" charset="0"/>
              <a:buChar char="―"/>
            </a:pPr>
            <a:r>
              <a:rPr lang="ru-RU" dirty="0">
                <a:latin typeface="Times New Roman" pitchFamily="18" charset="0"/>
              </a:rPr>
              <a:t>разработка системы взаимодействия педагогов, детей и их родителей в </a:t>
            </a:r>
            <a:r>
              <a:rPr lang="ru-RU" dirty="0" smtClean="0">
                <a:latin typeface="Times New Roman" pitchFamily="18" charset="0"/>
              </a:rPr>
              <a:t>развитии связной  </a:t>
            </a:r>
            <a:r>
              <a:rPr lang="ru-RU" dirty="0">
                <a:latin typeface="Times New Roman" pitchFamily="18" charset="0"/>
              </a:rPr>
              <a:t>речи дошкольников;</a:t>
            </a:r>
          </a:p>
          <a:p>
            <a:pPr>
              <a:buFont typeface="Times New Roman" pitchFamily="18" charset="0"/>
              <a:buChar char="―"/>
            </a:pPr>
            <a:r>
              <a:rPr lang="ru-RU" dirty="0">
                <a:latin typeface="Times New Roman" pitchFamily="18" charset="0"/>
              </a:rPr>
              <a:t>разработка дидактических игр, </a:t>
            </a:r>
            <a:r>
              <a:rPr lang="ru-RU" dirty="0" smtClean="0">
                <a:latin typeface="Times New Roman" pitchFamily="18" charset="0"/>
              </a:rPr>
              <a:t>картотеки.</a:t>
            </a:r>
            <a:endParaRPr lang="ru-RU" dirty="0">
              <a:latin typeface="Times New Roman" pitchFamily="18" charset="0"/>
            </a:endParaRPr>
          </a:p>
        </p:txBody>
      </p:sp>
      <p:pic>
        <p:nvPicPr>
          <p:cNvPr id="20484" name="Picture 2" descr="C:\Users\Юлик\Desktop\10104922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0338" y="1484313"/>
            <a:ext cx="2300287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 descr="C:\Users\Юлик\Desktop\3R5eZzC3Ft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2565400"/>
            <a:ext cx="2252663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144463" y="476250"/>
            <a:ext cx="3529012" cy="129698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06" name="TextBox 7"/>
          <p:cNvSpPr txBox="1">
            <a:spLocks noChangeArrowheads="1"/>
          </p:cNvSpPr>
          <p:nvPr/>
        </p:nvSpPr>
        <p:spPr bwMode="auto">
          <a:xfrm>
            <a:off x="251520" y="663575"/>
            <a:ext cx="354419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</a:rPr>
              <a:t>Обогащение предметно-развивающей среды по развитию </a:t>
            </a:r>
            <a:r>
              <a:rPr lang="ru-RU" dirty="0" smtClean="0">
                <a:latin typeface="Times New Roman" pitchFamily="18" charset="0"/>
              </a:rPr>
              <a:t>связной речи </a:t>
            </a:r>
            <a:r>
              <a:rPr lang="ru-RU" dirty="0">
                <a:latin typeface="Times New Roman" pitchFamily="18" charset="0"/>
              </a:rPr>
              <a:t>дошкольников</a:t>
            </a:r>
          </a:p>
        </p:txBody>
      </p:sp>
      <p:pic>
        <p:nvPicPr>
          <p:cNvPr id="21507" name="Picture 2" descr="D:\FolderY\Документs\Мама Света\Фотографии\P1200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858963"/>
            <a:ext cx="3182937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8"/>
          <p:cNvSpPr txBox="1">
            <a:spLocks noChangeArrowheads="1"/>
          </p:cNvSpPr>
          <p:nvPr/>
        </p:nvSpPr>
        <p:spPr bwMode="auto">
          <a:xfrm>
            <a:off x="3348038" y="0"/>
            <a:ext cx="2160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u="sng">
                <a:latin typeface="Times New Roman" pitchFamily="18" charset="0"/>
              </a:rPr>
              <a:t>Практический</a:t>
            </a: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5292725" y="458788"/>
            <a:ext cx="3752850" cy="160178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10" name="TextBox 9"/>
          <p:cNvSpPr txBox="1">
            <a:spLocks noChangeArrowheads="1"/>
          </p:cNvSpPr>
          <p:nvPr/>
        </p:nvSpPr>
        <p:spPr bwMode="auto">
          <a:xfrm>
            <a:off x="5516563" y="658813"/>
            <a:ext cx="35290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Внедрение системы взаимодействия педагогов, детей и их родителей в педагогическую работу в ДОУ</a:t>
            </a:r>
          </a:p>
        </p:txBody>
      </p:sp>
      <p:pic>
        <p:nvPicPr>
          <p:cNvPr id="21511" name="Picture 3" descr="D:\FolderY\Документs\Мама Света\Фотографии\P1200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7725" y="2032000"/>
            <a:ext cx="2989263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Вертикальный свиток 11"/>
          <p:cNvSpPr/>
          <p:nvPr/>
        </p:nvSpPr>
        <p:spPr>
          <a:xfrm>
            <a:off x="3492500" y="2338388"/>
            <a:ext cx="2254250" cy="1785937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13" name="TextBox 12"/>
          <p:cNvSpPr txBox="1">
            <a:spLocks noChangeArrowheads="1"/>
          </p:cNvSpPr>
          <p:nvPr/>
        </p:nvSpPr>
        <p:spPr bwMode="auto">
          <a:xfrm>
            <a:off x="3795713" y="2565400"/>
            <a:ext cx="164623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Обобщение и распростране-ние опыта педагогам ДОУ</a:t>
            </a:r>
          </a:p>
        </p:txBody>
      </p:sp>
      <p:pic>
        <p:nvPicPr>
          <p:cNvPr id="21514" name="Picture 4" descr="D:\FolderY\Документs\Мама Света\Фотографии\P12000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8463" y="4327525"/>
            <a:ext cx="3095625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26</TotalTime>
  <Words>644</Words>
  <Application>Microsoft Office PowerPoint</Application>
  <PresentationFormat>Экран (4:3)</PresentationFormat>
  <Paragraphs>94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NewsPrint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Промежуточные показатели развития связной речи</vt:lpstr>
      <vt:lpstr>Достигнутые эффекты: 1. В процессе игровой деятельности с песком у детей сформированы умения отвечать на простейшие и более сложные вопросы. 2. Дети во время игр с песком повторяют несложные фразы и включаются в осмысленную игровую деятельность. 3.  Сформировано умение слушать небольшие рассказы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Юлик</dc:creator>
  <cp:lastModifiedBy>Юлик</cp:lastModifiedBy>
  <cp:revision>47</cp:revision>
  <cp:lastPrinted>2015-04-02T09:27:51Z</cp:lastPrinted>
  <dcterms:created xsi:type="dcterms:W3CDTF">2015-03-21T19:20:10Z</dcterms:created>
  <dcterms:modified xsi:type="dcterms:W3CDTF">2015-04-02T18:17:21Z</dcterms:modified>
</cp:coreProperties>
</file>